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68" r:id="rId3"/>
    <p:sldId id="270" r:id="rId4"/>
    <p:sldId id="271" r:id="rId5"/>
    <p:sldId id="298" r:id="rId6"/>
    <p:sldId id="269" r:id="rId7"/>
    <p:sldId id="263" r:id="rId8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aximized" horzBarState="maximized">
    <p:restoredLeft sz="13501" autoAdjust="0"/>
    <p:restoredTop sz="74005" autoAdjust="0"/>
  </p:normalViewPr>
  <p:slideViewPr>
    <p:cSldViewPr>
      <p:cViewPr varScale="1">
        <p:scale>
          <a:sx n="47" d="100"/>
          <a:sy n="47" d="100"/>
        </p:scale>
        <p:origin x="-70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C3FD5-511D-49EE-B455-3732FD45076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772525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34EA69-9D19-425D-B8B0-EE5641958F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9963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A408BE-9132-46B9-A674-F16BC8610247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9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853EB9-FB30-439B-B086-AF3DA3D4B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267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53EB9-FB30-439B-B086-AF3DA3D4B95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747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53EB9-FB30-439B-B086-AF3DA3D4B95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1270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Program objective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FAD7F-4020-4DE1-AF8C-A7281430E831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6369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Program objective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FAD7F-4020-4DE1-AF8C-A7281430E831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6369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Program objective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FAD7F-4020-4DE1-AF8C-A7281430E831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6369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29057" indent="-280406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21626" indent="-2243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570276" indent="-2243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18927" indent="-22432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22EDEF0B-66A3-433C-97D1-9E31D04B686E}" type="slidenum">
              <a:rPr lang="en-US" smtClean="0">
                <a:solidFill>
                  <a:prstClr val="black"/>
                </a:solidFill>
                <a:latin typeface="Times" pitchFamily="18" charset="0"/>
              </a:rPr>
              <a:pPr eaLnBrk="1" hangingPunct="1"/>
              <a:t>7</a:t>
            </a:fld>
            <a:endParaRPr lang="en-US" smtClean="0">
              <a:solidFill>
                <a:prstClr val="black"/>
              </a:solidFill>
              <a:latin typeface="Times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D57615"/>
                </a:solidFill>
                <a:latin typeface="Gill Sans M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BB98B-92D2-464D-AAA6-7521ABB7C349}" type="datetime1">
              <a:rPr lang="en-US"/>
              <a:pPr>
                <a:defRPr/>
              </a:pPr>
              <a:t>9/13/2012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022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E8F09-A4D0-4F35-840E-AF6B7F21986B}" type="datetime1">
              <a:rPr lang="en-US"/>
              <a:pPr>
                <a:defRPr/>
              </a:pPr>
              <a:t>9/13/2012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1CFC7E2-2934-45BF-85BB-2D140407867F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14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D1694-0CB1-49ED-80BA-F29662B15AB9}" type="datetime1">
              <a:rPr lang="en-US"/>
              <a:pPr>
                <a:defRPr/>
              </a:pPr>
              <a:t>9/13/2012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FC5C6D-64D3-4DE1-B24A-EA8150D2E086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225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838200"/>
          </a:xfrm>
          <a:prstGeom prst="rect">
            <a:avLst/>
          </a:prstGeom>
        </p:spPr>
        <p:txBody>
          <a:bodyPr/>
          <a:lstStyle>
            <a:lvl1pPr algn="l">
              <a:defRPr b="1">
                <a:solidFill>
                  <a:srgbClr val="D57615"/>
                </a:solidFill>
                <a:latin typeface="Gill Sans M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38401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2460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C31E3-65A1-43EB-B9EE-D010BBA19F79}" type="datetime1">
              <a:rPr lang="en-US"/>
              <a:pPr>
                <a:defRPr/>
              </a:pPr>
              <a:t>9/13/2012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53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Gill Sans M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246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F3668-5433-4508-9D72-5ECD498D4396}" type="datetime1">
              <a:rPr lang="en-US"/>
              <a:pPr>
                <a:defRPr/>
              </a:pPr>
              <a:t>9/13/2012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437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7620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 M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55837"/>
            <a:ext cx="4038600" cy="3992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55837"/>
            <a:ext cx="4038600" cy="3992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687FF-98BF-452A-A6E5-CAD6E0CF1536}" type="datetime1">
              <a:rPr lang="en-US"/>
              <a:pPr>
                <a:defRPr/>
              </a:pPr>
              <a:t>9/13/2012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11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 M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612" y="23320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124200"/>
            <a:ext cx="4040188" cy="31242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320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124200"/>
            <a:ext cx="4041775" cy="31242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A1BC1-CD93-4631-8214-97682DD9E154}" type="datetime1">
              <a:rPr lang="en-US"/>
              <a:pPr>
                <a:defRPr/>
              </a:pPr>
              <a:t>9/13/2012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965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9144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 M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E54532-71BB-476A-A00C-B5299B6FE7FF}" type="datetime1">
              <a:rPr lang="en-US"/>
              <a:pPr>
                <a:defRPr/>
              </a:pPr>
              <a:t>9/13/2012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073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09708D-0B59-4BC3-ABB7-68CE152320F7}" type="datetime1">
              <a:rPr lang="en-US"/>
              <a:pPr>
                <a:defRPr/>
              </a:pPr>
              <a:t>9/13/2012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787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D1FBD-74F4-4C12-A24D-06ACE4806BFA}" type="datetime1">
              <a:rPr lang="en-US"/>
              <a:pPr>
                <a:defRPr/>
              </a:pPr>
              <a:t>9/13/2012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A6BB6D9-EA78-4DEA-9761-B39C362DF023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733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A3EDCD-D778-4137-BF51-1DFFBB2DBBA8}" type="datetime1">
              <a:rPr lang="en-US"/>
              <a:pPr>
                <a:defRPr/>
              </a:pPr>
              <a:t>9/13/2012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6EB497-2D35-478B-BBF7-CBCCD483EBE3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83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898989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B2836E6-7D88-498D-881D-AC4972B89655}" type="datetime1">
              <a:rPr lang="en-US"/>
              <a:pPr>
                <a:defRPr/>
              </a:pPr>
              <a:t>9/13/2012</a:t>
            </a:fld>
            <a:endParaRPr lang="en-US"/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066800"/>
            <a:ext cx="9144000" cy="152400"/>
          </a:xfrm>
          <a:prstGeom prst="rect">
            <a:avLst/>
          </a:prstGeom>
          <a:solidFill>
            <a:srgbClr val="C2113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Arial" pitchFamily="34" charset="0"/>
              <a:cs typeface="Arial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1219200"/>
            <a:ext cx="152400" cy="5638800"/>
          </a:xfrm>
          <a:prstGeom prst="rect">
            <a:avLst/>
          </a:prstGeom>
          <a:solidFill>
            <a:srgbClr val="002A6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800">
              <a:solidFill>
                <a:srgbClr val="002A6C"/>
              </a:solidFill>
              <a:latin typeface="Times"/>
              <a:cs typeface="Arial" charset="0"/>
            </a:endParaRPr>
          </a:p>
        </p:txBody>
      </p:sp>
      <p:pic>
        <p:nvPicPr>
          <p:cNvPr id="10" name="Picture 20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64"/>
          <a:stretch>
            <a:fillRect/>
          </a:stretch>
        </p:blipFill>
        <p:spPr bwMode="auto">
          <a:xfrm>
            <a:off x="227013" y="228600"/>
            <a:ext cx="24225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7682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  <a:ea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  <a:ea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  <a:ea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Gill Sans MT" pitchFamily="34" charset="0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Gill Sans MT" pitchFamily="34" charset="0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Gill Sans MT" pitchFamily="34" charset="0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Gill Sans MT" pitchFamily="34" charset="0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Gill Sans MT" pitchFamily="34" charset="0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19200"/>
            <a:ext cx="7086600" cy="5803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146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/>
          <p:cNvCxnSpPr/>
          <p:nvPr/>
        </p:nvCxnSpPr>
        <p:spPr>
          <a:xfrm flipH="1">
            <a:off x="4488615" y="3276600"/>
            <a:ext cx="4010" cy="914400"/>
          </a:xfrm>
          <a:prstGeom prst="line">
            <a:avLst/>
          </a:prstGeom>
          <a:ln w="3492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038600" y="0"/>
            <a:ext cx="4953000" cy="1066800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1F497D">
                    <a:lumMod val="75000"/>
                  </a:srgbClr>
                </a:solidFill>
                <a:latin typeface="Gill Sans MT" pitchFamily="34" charset="0"/>
                <a:cs typeface="Arial" charset="0"/>
              </a:rPr>
              <a:t>Management Structure</a:t>
            </a:r>
            <a:endParaRPr lang="en-US" sz="3200" b="1" dirty="0">
              <a:solidFill>
                <a:srgbClr val="1F497D">
                  <a:lumMod val="75000"/>
                </a:srgbClr>
              </a:solidFill>
              <a:latin typeface="Gill Sans MT" pitchFamily="34" charset="0"/>
              <a:cs typeface="Arial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4844143" y="1371600"/>
            <a:ext cx="3276600" cy="9144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Program Coordination Team (IITA, ILRI, IFPRI, USAID)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6096000" y="4349751"/>
            <a:ext cx="2667000" cy="9144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E&amp;SA Project </a:t>
            </a:r>
          </a:p>
          <a:p>
            <a:pPr algn="ctr"/>
            <a:r>
              <a:rPr lang="en-US" dirty="0" smtClean="0"/>
              <a:t>Steering Committee (IITA)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048001" y="4349751"/>
            <a:ext cx="2911474" cy="9144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Ethiopian Highlands Project </a:t>
            </a:r>
          </a:p>
          <a:p>
            <a:pPr algn="ctr"/>
            <a:r>
              <a:rPr lang="en-US" dirty="0" smtClean="0"/>
              <a:t>Steering Committee (ILRI)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838200" y="1371600"/>
            <a:ext cx="3276600" cy="9144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Program Research Framework</a:t>
            </a:r>
          </a:p>
          <a:p>
            <a:pPr algn="ctr"/>
            <a:r>
              <a:rPr lang="en-US" dirty="0" smtClean="0"/>
              <a:t>Task Force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85750" y="4349751"/>
            <a:ext cx="2533650" cy="9144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West Africa Project</a:t>
            </a:r>
          </a:p>
          <a:p>
            <a:pPr algn="ctr"/>
            <a:r>
              <a:rPr lang="en-US" dirty="0" smtClean="0"/>
              <a:t>Steering Committee</a:t>
            </a:r>
          </a:p>
          <a:p>
            <a:pPr algn="ctr"/>
            <a:r>
              <a:rPr lang="en-US" dirty="0" smtClean="0"/>
              <a:t>(IITA)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838200" y="2819400"/>
            <a:ext cx="3276600" cy="9144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Information/data Systems Team</a:t>
            </a:r>
          </a:p>
          <a:p>
            <a:pPr algn="ctr"/>
            <a:r>
              <a:rPr lang="en-US" dirty="0" smtClean="0"/>
              <a:t>(IFPRI)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844143" y="2819400"/>
            <a:ext cx="3276600" cy="9144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Communications Team</a:t>
            </a:r>
          </a:p>
          <a:p>
            <a:pPr algn="ctr"/>
            <a:r>
              <a:rPr lang="en-US" dirty="0" smtClean="0"/>
              <a:t>(ILRI, USAID)</a:t>
            </a:r>
            <a:endParaRPr lang="en-US" dirty="0"/>
          </a:p>
        </p:txBody>
      </p:sp>
      <p:cxnSp>
        <p:nvCxnSpPr>
          <p:cNvPr id="115" name="Elbow Connector 114"/>
          <p:cNvCxnSpPr>
            <a:stCxn id="4" idx="0"/>
            <a:endCxn id="7" idx="0"/>
          </p:cNvCxnSpPr>
          <p:nvPr/>
        </p:nvCxnSpPr>
        <p:spPr>
          <a:xfrm rot="16200000" flipV="1">
            <a:off x="4491038" y="1411288"/>
            <a:ext cx="12700" cy="5876925"/>
          </a:xfrm>
          <a:prstGeom prst="bentConnector3">
            <a:avLst>
              <a:gd name="adj1" fmla="val 1800000"/>
            </a:avLst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Elbow Connector 118"/>
          <p:cNvCxnSpPr>
            <a:stCxn id="4" idx="0"/>
            <a:endCxn id="5" idx="0"/>
          </p:cNvCxnSpPr>
          <p:nvPr/>
        </p:nvCxnSpPr>
        <p:spPr>
          <a:xfrm rot="16200000" flipV="1">
            <a:off x="5966619" y="2886870"/>
            <a:ext cx="12700" cy="2925762"/>
          </a:xfrm>
          <a:prstGeom prst="bentConnector3">
            <a:avLst>
              <a:gd name="adj1" fmla="val 1800000"/>
            </a:avLst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>
            <a:stCxn id="3" idx="2"/>
            <a:endCxn id="9" idx="0"/>
          </p:cNvCxnSpPr>
          <p:nvPr/>
        </p:nvCxnSpPr>
        <p:spPr>
          <a:xfrm>
            <a:off x="6482443" y="2286000"/>
            <a:ext cx="0" cy="533400"/>
          </a:xfrm>
          <a:prstGeom prst="line">
            <a:avLst/>
          </a:prstGeom>
          <a:ln w="3492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>
            <a:stCxn id="6" idx="2"/>
            <a:endCxn id="8" idx="0"/>
          </p:cNvCxnSpPr>
          <p:nvPr/>
        </p:nvCxnSpPr>
        <p:spPr>
          <a:xfrm>
            <a:off x="2476500" y="2286000"/>
            <a:ext cx="0" cy="533400"/>
          </a:xfrm>
          <a:prstGeom prst="line">
            <a:avLst/>
          </a:prstGeom>
          <a:ln w="3492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>
            <a:stCxn id="8" idx="3"/>
            <a:endCxn id="9" idx="1"/>
          </p:cNvCxnSpPr>
          <p:nvPr/>
        </p:nvCxnSpPr>
        <p:spPr>
          <a:xfrm>
            <a:off x="4114800" y="3276600"/>
            <a:ext cx="729343" cy="0"/>
          </a:xfrm>
          <a:prstGeom prst="line">
            <a:avLst/>
          </a:prstGeom>
          <a:ln w="3492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>
            <a:stCxn id="6" idx="3"/>
            <a:endCxn id="3" idx="1"/>
          </p:cNvCxnSpPr>
          <p:nvPr/>
        </p:nvCxnSpPr>
        <p:spPr>
          <a:xfrm>
            <a:off x="4114800" y="1828800"/>
            <a:ext cx="729343" cy="0"/>
          </a:xfrm>
          <a:prstGeom prst="line">
            <a:avLst/>
          </a:prstGeom>
          <a:ln w="3492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>
          <a:xfrm>
            <a:off x="1356632" y="5654040"/>
            <a:ext cx="6063343" cy="9144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FY2012 Activities</a:t>
            </a:r>
          </a:p>
          <a:p>
            <a:pPr algn="ctr"/>
            <a:endParaRPr lang="en-US" sz="800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r>
              <a:rPr lang="en-US" dirty="0">
                <a:solidFill>
                  <a:schemeClr val="tx1"/>
                </a:solidFill>
              </a:rPr>
              <a:t>. Program design </a:t>
            </a:r>
            <a:r>
              <a:rPr lang="en-US" dirty="0" smtClean="0">
                <a:solidFill>
                  <a:schemeClr val="tx1"/>
                </a:solidFill>
              </a:rPr>
              <a:t>	2. </a:t>
            </a:r>
            <a:r>
              <a:rPr lang="en-US" dirty="0">
                <a:solidFill>
                  <a:schemeClr val="tx1"/>
                </a:solidFill>
              </a:rPr>
              <a:t>‘Quick Start’ projects</a:t>
            </a:r>
          </a:p>
        </p:txBody>
      </p:sp>
    </p:spTree>
    <p:extLst>
      <p:ext uri="{BB962C8B-B14F-4D97-AF65-F5344CB8AC3E}">
        <p14:creationId xmlns:p14="http://schemas.microsoft.com/office/powerpoint/2010/main" val="164376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4965" y="1722358"/>
            <a:ext cx="8484235" cy="47546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354965" y="2057400"/>
            <a:ext cx="8484235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solidFill>
                <a:prstClr val="black"/>
              </a:solidFill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prstClr val="black"/>
                </a:solidFill>
                <a:cs typeface="Arial" charset="0"/>
              </a:rPr>
              <a:t>Provide </a:t>
            </a:r>
            <a:r>
              <a:rPr lang="en-US" sz="2000" dirty="0">
                <a:solidFill>
                  <a:prstClr val="black"/>
                </a:solidFill>
                <a:cs typeface="Arial" charset="0"/>
              </a:rPr>
              <a:t>pathways out of </a:t>
            </a:r>
            <a:r>
              <a:rPr lang="en-US" sz="2000" b="1" dirty="0">
                <a:solidFill>
                  <a:prstClr val="black"/>
                </a:solidFill>
                <a:cs typeface="Arial" charset="0"/>
              </a:rPr>
              <a:t>hunger</a:t>
            </a:r>
            <a:r>
              <a:rPr lang="en-US" sz="2000" dirty="0">
                <a:solidFill>
                  <a:prstClr val="black"/>
                </a:solidFill>
                <a:cs typeface="Arial" charset="0"/>
              </a:rPr>
              <a:t> and </a:t>
            </a:r>
            <a:r>
              <a:rPr lang="en-US" sz="2000" b="1" dirty="0">
                <a:solidFill>
                  <a:prstClr val="black"/>
                </a:solidFill>
                <a:cs typeface="Arial" charset="0"/>
              </a:rPr>
              <a:t>poverty</a:t>
            </a:r>
            <a:r>
              <a:rPr lang="en-US" sz="2000" dirty="0">
                <a:solidFill>
                  <a:prstClr val="black"/>
                </a:solidFill>
                <a:cs typeface="Arial" charset="0"/>
              </a:rPr>
              <a:t> for small holder families</a:t>
            </a:r>
            <a:r>
              <a:rPr lang="en-US" sz="2000" i="1" dirty="0">
                <a:solidFill>
                  <a:prstClr val="black"/>
                </a:solidFill>
                <a:cs typeface="Arial" charset="0"/>
              </a:rPr>
              <a:t>,</a:t>
            </a:r>
            <a:r>
              <a:rPr lang="en-US" sz="2000" dirty="0">
                <a:solidFill>
                  <a:prstClr val="black"/>
                </a:solidFill>
                <a:cs typeface="Arial" charset="0"/>
              </a:rPr>
              <a:t> particularly for </a:t>
            </a:r>
            <a:r>
              <a:rPr lang="en-US" sz="2000" b="1" dirty="0">
                <a:solidFill>
                  <a:prstClr val="black"/>
                </a:solidFill>
                <a:cs typeface="Arial" charset="0"/>
              </a:rPr>
              <a:t>women and children</a:t>
            </a:r>
            <a:r>
              <a:rPr lang="en-US" sz="2000" dirty="0">
                <a:solidFill>
                  <a:prstClr val="black"/>
                </a:solidFill>
                <a:cs typeface="Arial" charset="0"/>
              </a:rPr>
              <a:t>, through sustainably intensified farming systems that sufficiently improve </a:t>
            </a:r>
            <a:r>
              <a:rPr lang="en-US" sz="2000" b="1" dirty="0">
                <a:solidFill>
                  <a:prstClr val="black"/>
                </a:solidFill>
                <a:cs typeface="Arial" charset="0"/>
              </a:rPr>
              <a:t>food, nutrition, and income security</a:t>
            </a:r>
            <a:r>
              <a:rPr lang="en-US" sz="2000" dirty="0">
                <a:solidFill>
                  <a:prstClr val="black"/>
                </a:solidFill>
                <a:cs typeface="Arial" charset="0"/>
              </a:rPr>
              <a:t> and conserve or enhance the </a:t>
            </a:r>
            <a:r>
              <a:rPr lang="en-US" sz="2000" b="1" dirty="0">
                <a:solidFill>
                  <a:prstClr val="black"/>
                </a:solidFill>
                <a:cs typeface="Arial" charset="0"/>
              </a:rPr>
              <a:t>natural resource </a:t>
            </a:r>
            <a:r>
              <a:rPr lang="en-US" sz="2000" dirty="0">
                <a:solidFill>
                  <a:prstClr val="black"/>
                </a:solidFill>
                <a:cs typeface="Arial" charset="0"/>
              </a:rPr>
              <a:t>base</a:t>
            </a:r>
            <a:r>
              <a:rPr lang="en-US" sz="2000" dirty="0" smtClean="0">
                <a:solidFill>
                  <a:prstClr val="black"/>
                </a:solidFill>
                <a:cs typeface="Arial" charset="0"/>
              </a:rPr>
              <a:t>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000" dirty="0">
              <a:solidFill>
                <a:prstClr val="black"/>
              </a:solidFill>
              <a:cs typeface="Arial" charset="0"/>
            </a:endParaRPr>
          </a:p>
          <a:p>
            <a:pPr marL="285750" indent="-285750" eaLnBrk="1" fontAlgn="base" hangingPunct="1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smtClean="0"/>
              <a:t>Identify </a:t>
            </a:r>
            <a:r>
              <a:rPr lang="en-US" sz="2000" dirty="0"/>
              <a:t>demand-driven sustainable intensification options that are socially acceptable, economically feasible, and environmentally </a:t>
            </a:r>
            <a:r>
              <a:rPr lang="en-US" sz="2000" dirty="0" smtClean="0"/>
              <a:t>sound</a:t>
            </a:r>
            <a:endParaRPr lang="en-US" sz="2000" dirty="0"/>
          </a:p>
          <a:p>
            <a:pPr marL="285750" indent="-285750" eaLnBrk="1" fontAlgn="base" hangingPunct="1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smtClean="0"/>
              <a:t>Combine </a:t>
            </a:r>
            <a:r>
              <a:rPr lang="en-US" sz="2000" dirty="0"/>
              <a:t>and adapt these options to address constraints and exploit </a:t>
            </a:r>
            <a:r>
              <a:rPr lang="en-US" sz="2000" dirty="0" smtClean="0"/>
              <a:t>opportunities.</a:t>
            </a:r>
          </a:p>
          <a:p>
            <a:pPr marL="285750" indent="-285750" eaLnBrk="1" fontAlgn="base" hangingPunct="1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smtClean="0"/>
              <a:t>Evaluate </a:t>
            </a:r>
            <a:r>
              <a:rPr lang="en-US" sz="2000" dirty="0"/>
              <a:t>their effectiveness at multiple scales. </a:t>
            </a:r>
            <a:endParaRPr lang="en-US" sz="2000" dirty="0" smtClean="0"/>
          </a:p>
          <a:p>
            <a:pPr marL="285750" indent="-285750" eaLnBrk="1" fontAlgn="base" hangingPunct="1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smtClean="0"/>
              <a:t>Catalyze </a:t>
            </a:r>
            <a:r>
              <a:rPr lang="en-US" sz="2000" dirty="0"/>
              <a:t>ongoing sustainable farm </a:t>
            </a:r>
            <a:r>
              <a:rPr lang="en-US" sz="2000" dirty="0" smtClean="0"/>
              <a:t>intensification.</a:t>
            </a:r>
            <a:endParaRPr lang="en-US" sz="2000" dirty="0">
              <a:solidFill>
                <a:prstClr val="black"/>
              </a:solidFill>
              <a:cs typeface="Arial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7200" y="1295400"/>
            <a:ext cx="7970163" cy="853916"/>
            <a:chOff x="76202" y="382208"/>
            <a:chExt cx="7970163" cy="853916"/>
          </a:xfrm>
        </p:grpSpPr>
        <p:sp>
          <p:nvSpPr>
            <p:cNvPr id="6" name="Rounded Rectangle 5"/>
            <p:cNvSpPr/>
            <p:nvPr/>
          </p:nvSpPr>
          <p:spPr>
            <a:xfrm>
              <a:off x="76202" y="382208"/>
              <a:ext cx="7970163" cy="85391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ounded Rectangle 4"/>
            <p:cNvSpPr/>
            <p:nvPr/>
          </p:nvSpPr>
          <p:spPr>
            <a:xfrm>
              <a:off x="117887" y="423893"/>
              <a:ext cx="7886793" cy="7705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1475" tIns="0" rIns="221475" bIns="0" numCol="1" spcCol="1270" anchor="ctr" anchorCtr="0">
              <a:noAutofit/>
            </a:bodyPr>
            <a:lstStyle/>
            <a:p>
              <a:pPr defTabSz="142240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b="1" dirty="0" smtClean="0">
                  <a:solidFill>
                    <a:schemeClr val="bg1"/>
                  </a:solidFill>
                </a:rPr>
                <a:t>Program Purpose and Objectives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038600" y="0"/>
            <a:ext cx="4953000" cy="1066800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1F497D">
                    <a:lumMod val="75000"/>
                  </a:srgbClr>
                </a:solidFill>
                <a:latin typeface="Gill Sans MT" pitchFamily="34" charset="0"/>
                <a:cs typeface="Arial" charset="0"/>
              </a:rPr>
              <a:t>Africa RISING</a:t>
            </a:r>
          </a:p>
        </p:txBody>
      </p:sp>
    </p:spTree>
    <p:extLst>
      <p:ext uri="{BB962C8B-B14F-4D97-AF65-F5344CB8AC3E}">
        <p14:creationId xmlns:p14="http://schemas.microsoft.com/office/powerpoint/2010/main" val="78131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4965" y="2027158"/>
            <a:ext cx="8484235" cy="44498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1062038" y="2045446"/>
            <a:ext cx="7777162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3200" dirty="0" smtClean="0">
              <a:solidFill>
                <a:prstClr val="black"/>
              </a:solidFill>
              <a:cs typeface="Arial" charset="0"/>
            </a:endParaRPr>
          </a:p>
          <a:p>
            <a:pPr marL="457200" indent="-45720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/>
              <a:t>Whole </a:t>
            </a:r>
            <a:r>
              <a:rPr lang="en-US" sz="3200" dirty="0"/>
              <a:t>farm </a:t>
            </a:r>
            <a:r>
              <a:rPr lang="en-US" sz="3200" dirty="0" smtClean="0"/>
              <a:t>productivity</a:t>
            </a:r>
          </a:p>
          <a:p>
            <a:pPr marL="457200" indent="-45720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/>
              <a:t>Natural </a:t>
            </a:r>
            <a:r>
              <a:rPr lang="en-US" sz="3200" dirty="0"/>
              <a:t>resource </a:t>
            </a:r>
            <a:r>
              <a:rPr lang="en-US" sz="3200" dirty="0" smtClean="0"/>
              <a:t>management</a:t>
            </a:r>
          </a:p>
          <a:p>
            <a:pPr marL="457200" indent="-45720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/>
              <a:t>Connect to markets &amp; input suppliers</a:t>
            </a:r>
          </a:p>
          <a:p>
            <a:pPr marL="457200" indent="-45720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/>
              <a:t>Nutrition </a:t>
            </a:r>
            <a:r>
              <a:rPr lang="en-US" sz="3200" dirty="0"/>
              <a:t>and </a:t>
            </a:r>
            <a:r>
              <a:rPr lang="en-US" sz="3200" dirty="0" smtClean="0"/>
              <a:t>poverty, </a:t>
            </a:r>
            <a:r>
              <a:rPr lang="en-US" sz="3200" dirty="0"/>
              <a:t>especially women and </a:t>
            </a:r>
            <a:r>
              <a:rPr lang="en-US" sz="3200" dirty="0" smtClean="0"/>
              <a:t>children</a:t>
            </a:r>
          </a:p>
          <a:p>
            <a:pPr marL="457200" indent="-457200"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/>
              <a:t>Economic &amp; environmental resilience </a:t>
            </a:r>
            <a:endParaRPr lang="en-US" sz="3200" dirty="0"/>
          </a:p>
        </p:txBody>
      </p:sp>
      <p:grpSp>
        <p:nvGrpSpPr>
          <p:cNvPr id="5" name="Group 4"/>
          <p:cNvGrpSpPr/>
          <p:nvPr/>
        </p:nvGrpSpPr>
        <p:grpSpPr>
          <a:xfrm>
            <a:off x="457200" y="1600200"/>
            <a:ext cx="7970163" cy="853916"/>
            <a:chOff x="76202" y="382208"/>
            <a:chExt cx="7970163" cy="853916"/>
          </a:xfrm>
        </p:grpSpPr>
        <p:sp>
          <p:nvSpPr>
            <p:cNvPr id="6" name="Rounded Rectangle 5"/>
            <p:cNvSpPr/>
            <p:nvPr/>
          </p:nvSpPr>
          <p:spPr>
            <a:xfrm>
              <a:off x="76202" y="382208"/>
              <a:ext cx="7970163" cy="85391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ounded Rectangle 4"/>
            <p:cNvSpPr/>
            <p:nvPr/>
          </p:nvSpPr>
          <p:spPr>
            <a:xfrm>
              <a:off x="117887" y="423893"/>
              <a:ext cx="7886793" cy="7705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1475" tIns="0" rIns="221475" bIns="0" numCol="1" spcCol="1270" anchor="ctr" anchorCtr="0">
              <a:noAutofit/>
            </a:bodyPr>
            <a:lstStyle/>
            <a:p>
              <a:pPr defTabSz="142240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b="1" dirty="0" smtClean="0">
                  <a:solidFill>
                    <a:schemeClr val="bg1"/>
                  </a:solidFill>
                </a:rPr>
                <a:t>Program Outcomes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038600" y="0"/>
            <a:ext cx="4953000" cy="1066800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1F497D">
                    <a:lumMod val="75000"/>
                  </a:srgbClr>
                </a:solidFill>
                <a:latin typeface="Gill Sans MT" pitchFamily="34" charset="0"/>
                <a:cs typeface="Arial" charset="0"/>
              </a:rPr>
              <a:t>Africa RISING</a:t>
            </a:r>
          </a:p>
        </p:txBody>
      </p:sp>
    </p:spTree>
    <p:extLst>
      <p:ext uri="{BB962C8B-B14F-4D97-AF65-F5344CB8AC3E}">
        <p14:creationId xmlns:p14="http://schemas.microsoft.com/office/powerpoint/2010/main" val="350186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45268"/>
            <a:ext cx="7696200" cy="5478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971800" y="1985208"/>
            <a:ext cx="19050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787304" y="5867400"/>
            <a:ext cx="2089496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1905000" y="3200400"/>
            <a:ext cx="1295400" cy="5334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76400" y="4800600"/>
            <a:ext cx="1524000" cy="5334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25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4965" y="2027158"/>
            <a:ext cx="8484235" cy="46784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687388" y="2209800"/>
            <a:ext cx="7777162" cy="4016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2400" dirty="0" smtClean="0">
              <a:solidFill>
                <a:prstClr val="black"/>
              </a:solidFill>
              <a:cs typeface="Arial" charset="0"/>
            </a:endParaRPr>
          </a:p>
          <a:p>
            <a:pPr marL="342900" lvl="0" indent="-3429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/>
              <a:t>Increase above- and below-ground biomass to improve soil health &amp; system productivity (e.g., fertilizer trees, legumes, N/P fertilization)</a:t>
            </a:r>
          </a:p>
          <a:p>
            <a:pPr marL="342900" lvl="0" indent="-3429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/>
              <a:t>Diversification (crop &amp; enterprise) for greater resilience, productivity, and nutrition</a:t>
            </a:r>
          </a:p>
          <a:p>
            <a:pPr marL="342900" lvl="0" indent="-3429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/>
              <a:t>Integrating livestock and mechanization into conservation agriculture</a:t>
            </a:r>
          </a:p>
          <a:p>
            <a:pPr marL="342900" lvl="0" indent="-3429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/>
              <a:t>Improve water productivity to reduce risk &amp; enhance investment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7200" y="1600200"/>
            <a:ext cx="7970163" cy="853916"/>
            <a:chOff x="76202" y="382208"/>
            <a:chExt cx="7970163" cy="853916"/>
          </a:xfrm>
        </p:grpSpPr>
        <p:sp>
          <p:nvSpPr>
            <p:cNvPr id="6" name="Rounded Rectangle 5"/>
            <p:cNvSpPr/>
            <p:nvPr/>
          </p:nvSpPr>
          <p:spPr>
            <a:xfrm>
              <a:off x="76202" y="382208"/>
              <a:ext cx="7970163" cy="85391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ounded Rectangle 4"/>
            <p:cNvSpPr/>
            <p:nvPr/>
          </p:nvSpPr>
          <p:spPr>
            <a:xfrm>
              <a:off x="117887" y="423893"/>
              <a:ext cx="7886793" cy="7705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1475" tIns="0" rIns="221475" bIns="0" numCol="1" spcCol="1270" anchor="ctr" anchorCtr="0">
              <a:noAutofit/>
            </a:bodyPr>
            <a:lstStyle/>
            <a:p>
              <a:pPr defTabSz="142240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b="1" dirty="0" smtClean="0">
                  <a:solidFill>
                    <a:schemeClr val="bg1"/>
                  </a:solidFill>
                </a:rPr>
                <a:t>Beyond tradeoffs?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038600" y="0"/>
            <a:ext cx="4953000" cy="1066800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1F497D">
                    <a:lumMod val="75000"/>
                  </a:srgbClr>
                </a:solidFill>
                <a:latin typeface="Gill Sans MT" pitchFamily="34" charset="0"/>
                <a:cs typeface="Arial" charset="0"/>
              </a:rPr>
              <a:t>Africa RISING</a:t>
            </a:r>
          </a:p>
        </p:txBody>
      </p:sp>
    </p:spTree>
    <p:extLst>
      <p:ext uri="{BB962C8B-B14F-4D97-AF65-F5344CB8AC3E}">
        <p14:creationId xmlns:p14="http://schemas.microsoft.com/office/powerpoint/2010/main" val="277245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0" y="1646158"/>
            <a:ext cx="8481597" cy="49832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80597" y="2133600"/>
            <a:ext cx="83058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East &amp; Southern Africa: “Value chain analysis of grain legumes”</a:t>
            </a: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IITA (Lead Center), Dry Grain Pulse CRSP, </a:t>
            </a:r>
            <a:r>
              <a:rPr lang="en-US" sz="20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Sokoine</a:t>
            </a:r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Univ., TZ Ag. Res. Inst., Univ. Malawi, Zambia Ag Res. Inst., SIMLEZA project, Nat’l Smallholder Farmers Assoc.-Malawi, ICRISAT, CIAT</a:t>
            </a: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West Africa: “Increased nutritional and economic levels of women &amp; children”</a:t>
            </a: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ICRISAT (Lead Center), Peanut CRSP, INTSORMIL CRSP, SANREM CRSP, IER, IITA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04800" y="1219200"/>
            <a:ext cx="8122563" cy="853916"/>
            <a:chOff x="-76198" y="382208"/>
            <a:chExt cx="8122563" cy="853916"/>
          </a:xfrm>
        </p:grpSpPr>
        <p:sp>
          <p:nvSpPr>
            <p:cNvPr id="7" name="Rounded Rectangle 6"/>
            <p:cNvSpPr/>
            <p:nvPr/>
          </p:nvSpPr>
          <p:spPr>
            <a:xfrm>
              <a:off x="76202" y="382208"/>
              <a:ext cx="7970163" cy="85391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-76198" y="458408"/>
              <a:ext cx="7886793" cy="7705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1475" tIns="0" rIns="221475" bIns="0" numCol="1" spcCol="1270" anchor="ctr" anchorCtr="0">
              <a:noAutofit/>
            </a:bodyPr>
            <a:lstStyle/>
            <a:p>
              <a:pPr defTabSz="142240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dirty="0" smtClean="0">
                  <a:solidFill>
                    <a:prstClr val="white"/>
                  </a:solidFill>
                </a:rPr>
                <a:t>Other ‘Quick </a:t>
              </a:r>
              <a:r>
                <a:rPr lang="en-US" sz="3200" dirty="0">
                  <a:solidFill>
                    <a:prstClr val="white"/>
                  </a:solidFill>
                </a:rPr>
                <a:t>Start’ projects: Examples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038600" y="0"/>
            <a:ext cx="4953000" cy="1066800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1F497D">
                    <a:lumMod val="75000"/>
                  </a:srgbClr>
                </a:solidFill>
                <a:latin typeface="Gill Sans MT" pitchFamily="34" charset="0"/>
                <a:cs typeface="Arial" charset="0"/>
              </a:rPr>
              <a:t>Africa RISING</a:t>
            </a:r>
          </a:p>
        </p:txBody>
      </p:sp>
    </p:spTree>
    <p:extLst>
      <p:ext uri="{BB962C8B-B14F-4D97-AF65-F5344CB8AC3E}">
        <p14:creationId xmlns:p14="http://schemas.microsoft.com/office/powerpoint/2010/main" val="325726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345</Words>
  <Application>Microsoft Office PowerPoint</Application>
  <PresentationFormat>On-screen Show (4:3)</PresentationFormat>
  <Paragraphs>59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USAID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Africa RISING (Research in Sustainable Intensification for the Next Generation)</dc:title>
  <dc:creator>USAID</dc:creator>
  <cp:lastModifiedBy>JerryDGlover</cp:lastModifiedBy>
  <cp:revision>48</cp:revision>
  <cp:lastPrinted>2012-05-17T15:43:01Z</cp:lastPrinted>
  <dcterms:created xsi:type="dcterms:W3CDTF">2012-05-15T18:00:44Z</dcterms:created>
  <dcterms:modified xsi:type="dcterms:W3CDTF">2012-09-13T04:28:19Z</dcterms:modified>
</cp:coreProperties>
</file>